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6" r:id="rId9"/>
    <p:sldId id="269" r:id="rId10"/>
    <p:sldId id="268" r:id="rId11"/>
    <p:sldId id="264" r:id="rId12"/>
    <p:sldId id="262" r:id="rId13"/>
    <p:sldId id="263" r:id="rId14"/>
    <p:sldId id="271" r:id="rId15"/>
    <p:sldId id="270" r:id="rId16"/>
    <p:sldId id="272" r:id="rId17"/>
    <p:sldId id="274" r:id="rId18"/>
    <p:sldId id="276" r:id="rId19"/>
    <p:sldId id="275" r:id="rId20"/>
    <p:sldId id="277" r:id="rId21"/>
    <p:sldId id="273" r:id="rId22"/>
    <p:sldId id="287" r:id="rId23"/>
    <p:sldId id="278" r:id="rId24"/>
    <p:sldId id="281" r:id="rId25"/>
    <p:sldId id="282" r:id="rId26"/>
    <p:sldId id="285" r:id="rId27"/>
    <p:sldId id="279" r:id="rId28"/>
    <p:sldId id="280" r:id="rId29"/>
    <p:sldId id="288" r:id="rId30"/>
    <p:sldId id="283" r:id="rId31"/>
    <p:sldId id="284" r:id="rId32"/>
    <p:sldId id="286" r:id="rId3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C0CB0-D5CF-4D67-83BF-35F08281E54E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84201-5CD8-49CD-BDD2-A0068237F3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pload.wikimedia.org/wikipedia/commons/4/4c/HRR_1789_EN.pn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upload.wikimedia.org/wikipedia/commons/a/a2/German_Reich1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d/dc/India_railways1909a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288dY5tcKI&amp;feature=relate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4/49/Latex_-_Hevea_-_Camerou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14400"/>
          </a:xfrm>
        </p:spPr>
        <p:txBody>
          <a:bodyPr>
            <a:normAutofit/>
          </a:bodyPr>
          <a:lstStyle/>
          <a:p>
            <a:r>
              <a:rPr lang="en-US" b="1" dirty="0" smtClean="0"/>
              <a:t>Ch. 17: [Building] Nations and Empires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648200"/>
            <a:ext cx="8915400" cy="2057400"/>
          </a:xfrm>
        </p:spPr>
        <p:txBody>
          <a:bodyPr>
            <a:normAutofit fontScale="700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Quiz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Receive magazine article grades back.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Correct quiz while going over today’s content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Nation States discussion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HW - Read 730-735, Consolidation of Nation-States in Europe.  Be prepared for open-note quiz. 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lenashive.files.wordpress.com/2010/01/american_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914400"/>
            <a:ext cx="4964272" cy="3678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By 1900, what were the 3 major nation-states in the Americas?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world map 1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8349459" cy="391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see here in relation to forming a nation-state?</a:t>
            </a:r>
            <a:endParaRPr lang="en-US" dirty="0"/>
          </a:p>
        </p:txBody>
      </p:sp>
      <p:pic>
        <p:nvPicPr>
          <p:cNvPr id="12290" name="Picture 2" descr="http://2.bp.blogspot.com/_Z-eYRIyTo08/SKOFIGJcdeI/AAAAAAAAK8E/ttg2Ueewk_g/s400/0013729ed1480a0d2c05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427" y="1524000"/>
            <a:ext cx="802104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0"/>
            <a:ext cx="2286000" cy="3763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Languages of Brazil</a:t>
            </a:r>
            <a:endParaRPr lang="en-US" dirty="0"/>
          </a:p>
        </p:txBody>
      </p:sp>
      <p:pic>
        <p:nvPicPr>
          <p:cNvPr id="1026" name="Picture 2" descr="http://img.socioambiental.org/d/330306-1/linguas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1" y="0"/>
            <a:ext cx="6857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r>
              <a:rPr lang="en-US" dirty="0" smtClean="0"/>
              <a:t>Costs of nation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://media.economist.com/images/na/2009w12/Languages4G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7271131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P. 730-732 – 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What did nationalism mean to Europeans in the 19</a:t>
            </a:r>
            <a:r>
              <a:rPr lang="en-US" b="1" baseline="30000" dirty="0" smtClean="0"/>
              <a:t>th</a:t>
            </a:r>
            <a:r>
              <a:rPr lang="en-US" b="1" dirty="0" smtClean="0"/>
              <a:t> century?</a:t>
            </a:r>
          </a:p>
          <a:p>
            <a:pPr lvl="1"/>
            <a:r>
              <a:rPr lang="en-US" dirty="0" smtClean="0"/>
              <a:t>The state belonged to the people (popular sovereignty), and only those who worked to enrich it (Sieyes)</a:t>
            </a:r>
          </a:p>
          <a:p>
            <a:pPr lvl="1"/>
            <a:r>
              <a:rPr lang="en-US" dirty="0" smtClean="0"/>
              <a:t>Laws shall be applied equally</a:t>
            </a:r>
          </a:p>
          <a:p>
            <a:pPr lvl="1"/>
            <a:r>
              <a:rPr lang="en-US" dirty="0" smtClean="0"/>
              <a:t>A common language, religion, race or ethnicity</a:t>
            </a:r>
          </a:p>
          <a:p>
            <a:r>
              <a:rPr lang="en-US" b="1" dirty="0" smtClean="0"/>
              <a:t>According to Renan (731), what is the problem with that a homogenous definition?</a:t>
            </a:r>
          </a:p>
          <a:p>
            <a:r>
              <a:rPr lang="en-US" b="1" dirty="0" smtClean="0"/>
              <a:t>If a nation, its rights, and protections belonged to “the people,” who wasn’t included in that group?</a:t>
            </a:r>
          </a:p>
          <a:p>
            <a:pPr lvl="1"/>
            <a:r>
              <a:rPr lang="en-US" dirty="0" smtClean="0"/>
              <a:t>Disenfranchised: Women, religious minorities, poor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2/10/2011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German and Italian Unification</a:t>
            </a:r>
          </a:p>
          <a:p>
            <a:pPr lvl="1"/>
            <a:r>
              <a:rPr lang="en-US" dirty="0" smtClean="0"/>
              <a:t>Problems in Europe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Industrial Revolution</a:t>
            </a:r>
          </a:p>
          <a:p>
            <a:r>
              <a:rPr lang="en-US" dirty="0" smtClean="0"/>
              <a:t>HW – NONE!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60960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p. 732-735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600200"/>
          <a:ext cx="9144000" cy="3485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90646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German Unification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Italian Unification</a:t>
                      </a:r>
                      <a:endParaRPr lang="en-US" sz="3200" dirty="0"/>
                    </a:p>
                  </a:txBody>
                  <a:tcPr/>
                </a:tc>
              </a:tr>
              <a:tr h="59862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Origin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59862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Means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59862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Result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</a:tr>
              <a:tr h="59862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Problems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nvcc.edu/home/dporter/images/102/unificationita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715000" cy="6836964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File:HRR 1789 E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84124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German Reich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6858000" cy="6858000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1. Popular sovereignty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A</a:t>
            </a:r>
          </a:p>
          <a:p>
            <a:r>
              <a:rPr lang="en-US" sz="2800" dirty="0" smtClean="0"/>
              <a:t>the doctrine that sovereign power is vested in the people and that those chosen to govern, as trustees of such power, must exercise it in conformity with the general will. </a:t>
            </a:r>
            <a:endParaRPr lang="en-US" sz="2800" dirty="0"/>
          </a:p>
        </p:txBody>
      </p:sp>
      <p:pic>
        <p:nvPicPr>
          <p:cNvPr id="6146" name="Picture 2" descr="http://davegranlund.com/cartoons/wp-content/uploads/color-egypt-protests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4517" y="3200400"/>
            <a:ext cx="4719483" cy="3657600"/>
          </a:xfrm>
          <a:prstGeom prst="rect">
            <a:avLst/>
          </a:prstGeom>
          <a:noFill/>
        </p:spPr>
      </p:pic>
      <p:pic>
        <p:nvPicPr>
          <p:cNvPr id="6148" name="Picture 4" descr="http://pubrecord.org/wordpress/wp-content/uploads/2011/01/egypt-prote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419600" cy="2943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http://www.historyhome.co.uk/europe/pictures/dreik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00600" cy="6914299"/>
          </a:xfrm>
          <a:prstGeom prst="rect">
            <a:avLst/>
          </a:prstGeom>
          <a:noFill/>
        </p:spPr>
      </p:pic>
      <p:pic>
        <p:nvPicPr>
          <p:cNvPr id="33796" name="Picture 4" descr="http://www.howsaboutabeer.com/images/bismar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1" y="457200"/>
            <a:ext cx="440054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2</a:t>
            </a:r>
            <a:r>
              <a:rPr lang="en-US" baseline="30000" dirty="0" smtClean="0"/>
              <a:t>nd</a:t>
            </a:r>
            <a:r>
              <a:rPr lang="en-US" dirty="0" smtClean="0"/>
              <a:t> Industrial Revolution?</a:t>
            </a:r>
            <a:endParaRPr lang="en-US" dirty="0"/>
          </a:p>
        </p:txBody>
      </p:sp>
      <p:pic>
        <p:nvPicPr>
          <p:cNvPr id="1026" name="Picture 2" descr="http://www.lessons-from-history.com/Images/Newcastel%20railway%20fo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116053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note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specific improvements of India, due to British help</a:t>
            </a:r>
          </a:p>
          <a:p>
            <a:r>
              <a:rPr lang="en-US" dirty="0" smtClean="0"/>
              <a:t>2 specific problems in India, due to British harm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67200" cy="1143000"/>
          </a:xfrm>
        </p:spPr>
        <p:txBody>
          <a:bodyPr/>
          <a:lstStyle/>
          <a:p>
            <a:r>
              <a:rPr lang="en-US" dirty="0" smtClean="0"/>
              <a:t>Social Darwinism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4495800" cy="5943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P. 738 quote</a:t>
            </a:r>
          </a:p>
          <a:p>
            <a:r>
              <a:rPr lang="en-US" dirty="0" smtClean="0"/>
              <a:t>What are its implications?</a:t>
            </a:r>
          </a:p>
          <a:p>
            <a:r>
              <a:rPr lang="en-US" dirty="0" smtClean="0"/>
              <a:t>How is it linked to competition, capitalism and progress?</a:t>
            </a:r>
          </a:p>
          <a:p>
            <a:r>
              <a:rPr lang="en-US" dirty="0" smtClean="0"/>
              <a:t>How can we reconcile the fruits of competition without the negative implications of a social Darwinist culture?</a:t>
            </a:r>
          </a:p>
          <a:p>
            <a:endParaRPr lang="en-US" dirty="0"/>
          </a:p>
        </p:txBody>
      </p:sp>
      <p:pic>
        <p:nvPicPr>
          <p:cNvPr id="1026" name="Picture 2" descr="http://thisrecording.files.wordpress.com/2008/04/head-measurer_of_tremearne_side_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4121929" cy="2819400"/>
          </a:xfrm>
          <a:prstGeom prst="rect">
            <a:avLst/>
          </a:prstGeom>
          <a:noFill/>
        </p:spPr>
      </p:pic>
      <p:pic>
        <p:nvPicPr>
          <p:cNvPr id="1030" name="Picture 6" descr="http://www.cetel.org/src/racial_typ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5200" y="3352800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http://www.public.iastate.edu/~cfford/imperialism19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684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 descr="http://abagond.files.wordpress.com/2008/08/map_of_the_british_empire_in_the_1920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9016998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</a:t>
            </a:r>
            <a:r>
              <a:rPr lang="en-US" dirty="0" smtClean="0"/>
              <a:t>day 2/15/2011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India</a:t>
            </a:r>
          </a:p>
          <a:p>
            <a:pPr lvl="1"/>
            <a:r>
              <a:rPr lang="en-US" dirty="0" smtClean="0"/>
              <a:t>White Man’s Burden</a:t>
            </a:r>
          </a:p>
          <a:p>
            <a:pPr lvl="1"/>
            <a:r>
              <a:rPr lang="en-US" dirty="0" smtClean="0"/>
              <a:t>Indonesia</a:t>
            </a:r>
            <a:endParaRPr lang="en-US" dirty="0" smtClean="0"/>
          </a:p>
          <a:p>
            <a:r>
              <a:rPr lang="en-US" dirty="0" smtClean="0"/>
              <a:t>HW – </a:t>
            </a:r>
            <a:r>
              <a:rPr lang="en-US" dirty="0" smtClean="0"/>
              <a:t>“Colonizing Africa” p. 741-748.  Note guide on </a:t>
            </a:r>
            <a:r>
              <a:rPr lang="en-US" dirty="0" err="1" smtClean="0"/>
              <a:t>wikispaces</a:t>
            </a:r>
            <a:r>
              <a:rPr lang="en-US" smtClean="0"/>
              <a:t> later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What were elements of </a:t>
            </a:r>
            <a:r>
              <a:rPr lang="en-US" sz="3600" b="1" dirty="0" smtClean="0"/>
              <a:t>The Raj </a:t>
            </a:r>
            <a:r>
              <a:rPr lang="en-US" sz="3600" dirty="0" smtClean="0"/>
              <a:t>(1858-1947)?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47244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Dahousie</a:t>
            </a:r>
            <a:r>
              <a:rPr lang="en-US" dirty="0" smtClean="0"/>
              <a:t> and EIC replaced</a:t>
            </a:r>
          </a:p>
          <a:p>
            <a:r>
              <a:rPr lang="en-US" dirty="0" smtClean="0"/>
              <a:t>A secure and productive colony</a:t>
            </a:r>
          </a:p>
          <a:p>
            <a:r>
              <a:rPr lang="en-US" dirty="0" smtClean="0"/>
              <a:t>Modernization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Where did our profits go?</a:t>
            </a:r>
          </a:p>
        </p:txBody>
      </p:sp>
      <p:pic>
        <p:nvPicPr>
          <p:cNvPr id="36868" name="Picture 4" descr="Days of British Ra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76400"/>
            <a:ext cx="3714750" cy="4669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you think the effects of British rule in India were more positive or negative?</a:t>
            </a:r>
            <a:endParaRPr lang="en-US" dirty="0"/>
          </a:p>
        </p:txBody>
      </p:sp>
      <p:pic>
        <p:nvPicPr>
          <p:cNvPr id="35844" name="Picture 4" descr="File:India railways1909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6300597" cy="52578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010400" y="2895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BBC </a:t>
            </a:r>
            <a:r>
              <a:rPr lang="en-US" dirty="0" smtClean="0"/>
              <a:t>article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Passage to India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</a:t>
            </a:r>
            <a:r>
              <a:rPr lang="en-US" u="sng" dirty="0" smtClean="0">
                <a:hlinkClick r:id="rId2"/>
              </a:rPr>
              <a:t>ttp</a:t>
            </a:r>
            <a:r>
              <a:rPr lang="en-US" u="sng" dirty="0" smtClean="0">
                <a:hlinkClick r:id="rId2"/>
              </a:rPr>
              <a:t>://www.youtube.com/watch?v=w288dY5tcKI&amp;feature=related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lvl="0"/>
            <a:r>
              <a:rPr lang="en-US" sz="3200" dirty="0" smtClean="0"/>
              <a:t>2.</a:t>
            </a:r>
            <a:r>
              <a:rPr lang="en-US" sz="3200" dirty="0"/>
              <a:t> All of the following are true of imperialism EXCEPT</a:t>
            </a:r>
            <a:br>
              <a:rPr lang="en-US" sz="3200" dirty="0"/>
            </a:b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1"/>
            <a:ext cx="1295400" cy="106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B</a:t>
            </a:r>
            <a:endParaRPr lang="en-US" sz="5400" dirty="0"/>
          </a:p>
        </p:txBody>
      </p:sp>
      <p:pic>
        <p:nvPicPr>
          <p:cNvPr id="5124" name="Picture 4" descr="http://www.southafrica.to/history/Apartheid/aparthe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777" y="1676400"/>
            <a:ext cx="5662950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did Dutch rule in Indonesia compare to British rule in India?</a:t>
            </a:r>
            <a:endParaRPr lang="en-US" dirty="0"/>
          </a:p>
        </p:txBody>
      </p:sp>
      <p:pic>
        <p:nvPicPr>
          <p:cNvPr id="39939" name="Picture 3" descr="http://en.academic.ru/pictures/enwiki/69/Evolution_of_the_Dutch_East_Indi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7391400" cy="3120074"/>
          </a:xfrm>
          <a:prstGeom prst="rect">
            <a:avLst/>
          </a:prstGeom>
          <a:noFill/>
        </p:spPr>
      </p:pic>
      <p:pic>
        <p:nvPicPr>
          <p:cNvPr id="39941" name="Picture 5" descr="http://upload.wikimedia.org/wikipedia/commons/thumb/f/ff/Dutch_Empire35.PNG/250px-Dutch_Empire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5105400"/>
            <a:ext cx="3319316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White Man’s Burden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876800"/>
          </a:xfrm>
        </p:spPr>
        <p:txBody>
          <a:bodyPr/>
          <a:lstStyle/>
          <a:p>
            <a:r>
              <a:rPr lang="en-US" dirty="0" smtClean="0"/>
              <a:t>From:</a:t>
            </a:r>
          </a:p>
          <a:p>
            <a:r>
              <a:rPr lang="en-US" dirty="0" smtClean="0"/>
              <a:t>To:</a:t>
            </a:r>
          </a:p>
          <a:p>
            <a:r>
              <a:rPr lang="en-US" dirty="0" smtClean="0"/>
              <a:t>Context:</a:t>
            </a:r>
          </a:p>
          <a:p>
            <a:endParaRPr lang="en-US" dirty="0" smtClean="0"/>
          </a:p>
          <a:p>
            <a:r>
              <a:rPr lang="en-US" dirty="0" smtClean="0"/>
              <a:t>Partners: According to Kipling, what is the “White Man’s Burden?”</a:t>
            </a:r>
          </a:p>
          <a:p>
            <a:r>
              <a:rPr lang="en-US" dirty="0" smtClean="0"/>
              <a:t>Student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howstuffworks.com/gif/willow/the-suez-canal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352800" cy="3697941"/>
          </a:xfrm>
          <a:prstGeom prst="rect">
            <a:avLst/>
          </a:prstGeom>
          <a:noFill/>
        </p:spPr>
      </p:pic>
      <p:pic>
        <p:nvPicPr>
          <p:cNvPr id="1028" name="Picture 4" descr="http://www.mrdowling.com/images/607suezca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2381250" cy="3581400"/>
          </a:xfrm>
          <a:prstGeom prst="rect">
            <a:avLst/>
          </a:prstGeom>
          <a:noFill/>
        </p:spPr>
      </p:pic>
      <p:pic>
        <p:nvPicPr>
          <p:cNvPr id="1032" name="Picture 8" descr="http://homepage.ntlworld.com/eandj.foxley/MagicLantern/Egypt/SuezCa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3200400"/>
            <a:ext cx="3724643" cy="3657600"/>
          </a:xfrm>
          <a:prstGeom prst="rect">
            <a:avLst/>
          </a:prstGeom>
          <a:noFill/>
        </p:spPr>
      </p:pic>
      <p:pic>
        <p:nvPicPr>
          <p:cNvPr id="1034" name="Picture 10" descr="http://www.wwnorton.com/college/history/ralph/ralimage/30sue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0"/>
            <a:ext cx="4587240" cy="3276600"/>
          </a:xfrm>
          <a:prstGeom prst="rect">
            <a:avLst/>
          </a:prstGeom>
          <a:noFill/>
        </p:spPr>
      </p:pic>
      <p:pic>
        <p:nvPicPr>
          <p:cNvPr id="9" name="Picture 6" descr="http://www.michelhoude.com/Waghorm/ImagesText/SuezCanalMapColou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43982" y="2514600"/>
            <a:ext cx="2800017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Autofit/>
          </a:bodyPr>
          <a:lstStyle/>
          <a:p>
            <a:pPr lvl="0"/>
            <a:r>
              <a:rPr lang="en-US" sz="3600" dirty="0" smtClean="0"/>
              <a:t>3. </a:t>
            </a:r>
            <a:r>
              <a:rPr lang="en-US" sz="3600" dirty="0"/>
              <a:t>Unlike what occurred quite frequently in the United States and Canada, in Brazil</a:t>
            </a:r>
            <a:br>
              <a:rPr lang="en-US" sz="3600" dirty="0"/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9906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/>
              <a:t>C </a:t>
            </a:r>
            <a:endParaRPr lang="en-US" sz="5400" dirty="0"/>
          </a:p>
        </p:txBody>
      </p:sp>
      <p:pic>
        <p:nvPicPr>
          <p:cNvPr id="4100" name="Picture 4" descr="https://jspivey.wikispaces.com/file/view/USASsugarP.jpg/71867433/USASsugar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305800" cy="474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/>
              <a:t>4. </a:t>
            </a:r>
            <a:r>
              <a:rPr lang="en-US" sz="2800" dirty="0"/>
              <a:t>All of the following were consequences of the abolition of the slave trade and slavery in Brazil </a:t>
            </a:r>
            <a:r>
              <a:rPr lang="en-US" sz="2800" dirty="0" smtClean="0"/>
              <a:t>EXCEPT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1143000" cy="152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D </a:t>
            </a:r>
            <a:endParaRPr lang="en-US" sz="6000" dirty="0"/>
          </a:p>
        </p:txBody>
      </p:sp>
      <p:pic>
        <p:nvPicPr>
          <p:cNvPr id="3076" name="Picture 4" descr="British aboli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7362885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5. </a:t>
            </a:r>
            <a:r>
              <a:rPr lang="en-US" sz="3200" dirty="0"/>
              <a:t>In the short-run, the land-grab in the Amazon river basin led to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1"/>
            <a:ext cx="1447800" cy="121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D </a:t>
            </a:r>
            <a:endParaRPr lang="en-US" sz="6000" dirty="0"/>
          </a:p>
        </p:txBody>
      </p:sp>
      <p:pic>
        <p:nvPicPr>
          <p:cNvPr id="2050" name="Picture 2" descr="File:Latex - Hevea - Camerou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143000"/>
            <a:ext cx="4286250" cy="5715000"/>
          </a:xfrm>
          <a:prstGeom prst="rect">
            <a:avLst/>
          </a:prstGeom>
          <a:noFill/>
        </p:spPr>
      </p:pic>
      <p:pic>
        <p:nvPicPr>
          <p:cNvPr id="2052" name="Picture 4" descr="http://www.topnews.in/files/MANAUS_map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209800"/>
            <a:ext cx="4296767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229600" cy="1981200"/>
          </a:xfrm>
        </p:spPr>
        <p:txBody>
          <a:bodyPr>
            <a:noAutofit/>
          </a:bodyPr>
          <a:lstStyle/>
          <a:p>
            <a:r>
              <a:rPr lang="en-US" sz="6000" dirty="0" smtClean="0"/>
              <a:t>Put number correct out of 5 and hand ‘</a:t>
            </a:r>
            <a:r>
              <a:rPr lang="en-US" sz="6000" dirty="0" err="1" smtClean="0"/>
              <a:t>em</a:t>
            </a:r>
            <a:r>
              <a:rPr lang="en-US" sz="6000" dirty="0" smtClean="0"/>
              <a:t> in.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What is a nation?</a:t>
            </a:r>
          </a:p>
          <a:p>
            <a:r>
              <a:rPr lang="en-US" sz="2800" dirty="0" smtClean="0"/>
              <a:t>A people who share common customs, origins, history, and frequently language; a nationality</a:t>
            </a:r>
          </a:p>
          <a:p>
            <a:r>
              <a:rPr lang="en-US" sz="2800" b="1" dirty="0" smtClean="0"/>
              <a:t>What are characteristics of a nation-state?</a:t>
            </a:r>
          </a:p>
          <a:p>
            <a:r>
              <a:rPr lang="en-US" sz="2800" dirty="0" smtClean="0"/>
              <a:t>Geopolitical boundaries, political legitimacy with law/courts/police, national currency and economic system,  communication and transport infrastructure, Population with national culture (language, ethnicity, religion)</a:t>
            </a:r>
          </a:p>
          <a:p>
            <a:r>
              <a:rPr lang="en-US" sz="2800" b="1" dirty="0" smtClean="0"/>
              <a:t>Can you have a nation without a state?  </a:t>
            </a:r>
          </a:p>
          <a:p>
            <a:r>
              <a:rPr lang="en-US" sz="2800" b="1" dirty="0" smtClean="0"/>
              <a:t>Can you have a state without a nation?</a:t>
            </a:r>
          </a:p>
          <a:p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/>
              <a:t>Discussion Questions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b="1" dirty="0" smtClean="0"/>
              <a:t>Is the U.S. a nation?</a:t>
            </a:r>
          </a:p>
          <a:p>
            <a:r>
              <a:rPr lang="en-US" b="1" dirty="0" smtClean="0"/>
              <a:t>Why do you think nation-states developed, mostly over the last 100 years?</a:t>
            </a:r>
          </a:p>
          <a:p>
            <a:pPr lvl="1"/>
            <a:r>
              <a:rPr lang="en-US" dirty="0" smtClean="0"/>
              <a:t>political and economic organization, industrialization, capitalism – property rights</a:t>
            </a:r>
          </a:p>
          <a:p>
            <a:r>
              <a:rPr lang="en-US" b="1" dirty="0" smtClean="0"/>
              <a:t>How can a government strengthen its nation within its nation-state?</a:t>
            </a:r>
          </a:p>
          <a:p>
            <a:pPr lvl="1"/>
            <a:r>
              <a:rPr lang="en-US" dirty="0" smtClean="0"/>
              <a:t>Nationalism, education and socialization, myth-building</a:t>
            </a:r>
          </a:p>
          <a:p>
            <a:r>
              <a:rPr lang="en-US" b="1" dirty="0" smtClean="0"/>
              <a:t>What are the social costs that accompany the rise of nation-states?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618</Words>
  <Application>Microsoft Office PowerPoint</Application>
  <PresentationFormat>On-screen Show (4:3)</PresentationFormat>
  <Paragraphs>91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Ch. 17: [Building] Nations and Empires</vt:lpstr>
      <vt:lpstr>1. Popular sovereignty is</vt:lpstr>
      <vt:lpstr>2. All of the following are true of imperialism EXCEPT  </vt:lpstr>
      <vt:lpstr>3. Unlike what occurred quite frequently in the United States and Canada, in Brazil  </vt:lpstr>
      <vt:lpstr>4. All of the following were consequences of the abolition of the slave trade and slavery in Brazil EXCEPT</vt:lpstr>
      <vt:lpstr>5. In the short-run, the land-grab in the Amazon river basin led to </vt:lpstr>
      <vt:lpstr>Put number correct out of 5 and hand ‘em in.</vt:lpstr>
      <vt:lpstr>Discussion Questions</vt:lpstr>
      <vt:lpstr>Discussion Questions</vt:lpstr>
      <vt:lpstr>By 1900, what were the 3 major nation-states in the Americas?</vt:lpstr>
      <vt:lpstr>What do you see here in relation to forming a nation-state?</vt:lpstr>
      <vt:lpstr>Slide 12</vt:lpstr>
      <vt:lpstr>Costs of nation building</vt:lpstr>
      <vt:lpstr>P. 730-732 – Discussion Questions</vt:lpstr>
      <vt:lpstr>Thursday 2/10/2011</vt:lpstr>
      <vt:lpstr>p. 732-735</vt:lpstr>
      <vt:lpstr>Slide 17</vt:lpstr>
      <vt:lpstr>Slide 18</vt:lpstr>
      <vt:lpstr>Slide 19</vt:lpstr>
      <vt:lpstr>Slide 20</vt:lpstr>
      <vt:lpstr>What was the 2nd Industrial Revolution?</vt:lpstr>
      <vt:lpstr>Open note Quiz</vt:lpstr>
      <vt:lpstr>Social Darwinism</vt:lpstr>
      <vt:lpstr>Slide 24</vt:lpstr>
      <vt:lpstr>Slide 25</vt:lpstr>
      <vt:lpstr>Tuesday 2/15/2011</vt:lpstr>
      <vt:lpstr> What were elements of The Raj (1858-1947)?</vt:lpstr>
      <vt:lpstr>Do you think the effects of British rule in India were more positive or negative?</vt:lpstr>
      <vt:lpstr>A Passage to India</vt:lpstr>
      <vt:lpstr>How did Dutch rule in Indonesia compare to British rule in India?</vt:lpstr>
      <vt:lpstr>The White Man’s Burden</vt:lpstr>
      <vt:lpstr>Slide 32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Nation-States</dc:title>
  <dc:creator>jrosenfels</dc:creator>
  <cp:lastModifiedBy>jrosenfels</cp:lastModifiedBy>
  <cp:revision>84</cp:revision>
  <dcterms:created xsi:type="dcterms:W3CDTF">2011-02-07T17:52:03Z</dcterms:created>
  <dcterms:modified xsi:type="dcterms:W3CDTF">2011-02-15T11:59:59Z</dcterms:modified>
</cp:coreProperties>
</file>